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Source Code Pro" charset="0"/>
      <p:regular r:id="rId14"/>
      <p:bold r:id="rId15"/>
      <p:italic r:id="rId16"/>
      <p:boldItalic r:id="rId17"/>
    </p:embeddedFont>
    <p:embeddedFont>
      <p:font typeface="Amatic SC" charset="-79"/>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4707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03b9f3176e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03b9f3176e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03b9f3176e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03b9f3176e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3b9f3176e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3b9f3176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03b9f3176e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03b9f3176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3b9f3176e_0_3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03b9f3176e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03b9f3176e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03b9f3176e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3b9f3176e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3b9f3176e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3b9f3176e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03b9f3176e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03b9f3176e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03b9f3176e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3b9f3176e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3b9f3176e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Software IDE Arduino</a:t>
            </a:r>
            <a:endParaRPr/>
          </a:p>
        </p:txBody>
      </p:sp>
      <p:sp>
        <p:nvSpPr>
          <p:cNvPr id="114" name="Google Shape;114;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x-none"/>
              <a:t>¿Qué es?Es el entorno de desarrollo integrado que se utiliza para programar placas Arduino</a:t>
            </a:r>
            <a:endParaRPr dirty="0"/>
          </a:p>
          <a:p>
            <a:pPr marL="0" lvl="0" indent="0" algn="l" rtl="0">
              <a:spcBef>
                <a:spcPts val="1200"/>
              </a:spcBef>
              <a:spcAft>
                <a:spcPts val="0"/>
              </a:spcAft>
              <a:buNone/>
            </a:pPr>
            <a:r>
              <a:rPr lang="x-none"/>
              <a:t>¿Cómo se instala?</a:t>
            </a:r>
            <a:endParaRPr dirty="0"/>
          </a:p>
          <a:p>
            <a:pPr marL="0" lvl="0" indent="0" algn="l" rtl="0">
              <a:spcBef>
                <a:spcPts val="1200"/>
              </a:spcBef>
              <a:spcAft>
                <a:spcPts val="0"/>
              </a:spcAft>
              <a:buNone/>
            </a:pPr>
            <a:r>
              <a:rPr lang="x-none"/>
              <a:t>*Descargar el IDE de Arduino</a:t>
            </a:r>
            <a:endParaRPr dirty="0"/>
          </a:p>
          <a:p>
            <a:pPr marL="0" lvl="0" indent="0" algn="l" rtl="0">
              <a:spcBef>
                <a:spcPts val="1200"/>
              </a:spcBef>
              <a:spcAft>
                <a:spcPts val="0"/>
              </a:spcAft>
              <a:buNone/>
            </a:pPr>
            <a:r>
              <a:rPr lang="x-none"/>
              <a:t>*Instalar el IDE</a:t>
            </a:r>
            <a:endParaRPr dirty="0"/>
          </a:p>
          <a:p>
            <a:pPr marL="0" lvl="0" indent="0" algn="l" rtl="0">
              <a:spcBef>
                <a:spcPts val="1200"/>
              </a:spcBef>
              <a:spcAft>
                <a:spcPts val="0"/>
              </a:spcAft>
              <a:buNone/>
            </a:pPr>
            <a:r>
              <a:rPr lang="x-none"/>
              <a:t>*Descarga el archivo .exe.</a:t>
            </a:r>
            <a:endParaRPr dirty="0"/>
          </a:p>
          <a:p>
            <a:pPr marL="0" lvl="0" indent="0" algn="l" rtl="0">
              <a:spcBef>
                <a:spcPts val="1200"/>
              </a:spcBef>
              <a:spcAft>
                <a:spcPts val="0"/>
              </a:spcAft>
              <a:buNone/>
            </a:pPr>
            <a:r>
              <a:rPr lang="x-none"/>
              <a:t>*Haz doble clic en el archivo descargado y sigue las instrucciones del asistente de instalación</a:t>
            </a:r>
            <a:endParaRPr dirty="0"/>
          </a:p>
          <a:p>
            <a:pPr marL="0" lvl="0" indent="0" algn="l" rtl="0">
              <a:spcBef>
                <a:spcPts val="1200"/>
              </a:spcBef>
              <a:spcAft>
                <a:spcPts val="1200"/>
              </a:spcAft>
              <a:buNone/>
            </a:pP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777" y="1817147"/>
            <a:ext cx="3062796" cy="172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Controlar el hardware de Arduino</a:t>
            </a:r>
            <a:endParaRPr/>
          </a:p>
        </p:txBody>
      </p:sp>
      <p:sp>
        <p:nvSpPr>
          <p:cNvPr id="120" name="Google Shape;120;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x-none"/>
              <a:t>Entradas digitales para programar Arduino:</a:t>
            </a:r>
            <a:endParaRPr dirty="0"/>
          </a:p>
          <a:p>
            <a:pPr marL="0" lvl="0" indent="0" algn="l" rtl="0">
              <a:spcBef>
                <a:spcPts val="1200"/>
              </a:spcBef>
              <a:spcAft>
                <a:spcPts val="0"/>
              </a:spcAft>
              <a:buNone/>
            </a:pPr>
            <a:r>
              <a:rPr lang="x-none"/>
              <a:t>Las entradas digitales se utilizan para leer señales que tienen solo dos estados: encendido (HIGH) o apagado (LOW). Esto es útil para botones, interruptores y sensores que solo envían señales ON/OF</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x-none"/>
              <a:t>Entradas analógicas para programar Arduino:</a:t>
            </a:r>
            <a:endParaRPr dirty="0"/>
          </a:p>
          <a:p>
            <a:pPr marL="0" lvl="0" indent="0" algn="l" rtl="0">
              <a:spcBef>
                <a:spcPts val="1200"/>
              </a:spcBef>
              <a:spcAft>
                <a:spcPts val="1200"/>
              </a:spcAft>
              <a:buNone/>
            </a:pPr>
            <a:r>
              <a:rPr lang="x-none"/>
              <a:t>Las entradas analógicas permiten leer señales continuas que pueden variar en un rango. Esto es útil para sensores de temperatura, potenciómetros, fotoceldas, etc. Arduino tiene pines analógicos que pueden leer valores entre 0 y 1023.</a:t>
            </a:r>
            <a:endParaRP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721" y="97654"/>
            <a:ext cx="2843906" cy="160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cambios sociales y culturales </a:t>
            </a:r>
            <a:endParaRPr/>
          </a:p>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11700" y="1184575"/>
            <a:ext cx="8520600" cy="3340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x-none"/>
              <a:t>AUTOMATIZACION:La automatización ha transformado el mercado laboral, desplazando ciertos trabajos pero creando nuevas oportunidades en tecnología y servicios.</a:t>
            </a:r>
            <a:endParaRPr/>
          </a:p>
          <a:p>
            <a:pPr marL="0" lvl="0" indent="0" algn="l" rtl="0">
              <a:spcBef>
                <a:spcPts val="1200"/>
              </a:spcBef>
              <a:spcAft>
                <a:spcPts val="0"/>
              </a:spcAft>
              <a:buNone/>
            </a:pPr>
            <a:r>
              <a:rPr lang="x-none"/>
              <a:t>SOCIEDAD DIGITAL:El acceso a Internet ha permitido la comunicación instantánea a nivel mundial, promoviendo el intercambio cultural.</a:t>
            </a:r>
            <a:endParaRPr/>
          </a:p>
          <a:p>
            <a:pPr marL="0" lvl="0" indent="0" algn="l" rtl="0">
              <a:spcBef>
                <a:spcPts val="1200"/>
              </a:spcBef>
              <a:spcAft>
                <a:spcPts val="0"/>
              </a:spcAft>
              <a:buNone/>
            </a:pPr>
            <a:r>
              <a:rPr lang="x-none"/>
              <a:t>GOBIERNO DIGITAL:La digitalización de servicios públicos mejora la eficiencia y accesibilidad.</a:t>
            </a:r>
            <a:endParaRPr/>
          </a:p>
          <a:p>
            <a:pPr marL="0" lvl="0" indent="0" algn="l" rtl="0">
              <a:spcBef>
                <a:spcPts val="1200"/>
              </a:spcBef>
              <a:spcAft>
                <a:spcPts val="1200"/>
              </a:spcAft>
              <a:buNone/>
            </a:pPr>
            <a:r>
              <a:rPr lang="x-none"/>
              <a:t>EDUCACIÓN DIGITAL:La educación ha evolucionado hacia entornos virtuales, facilitando el acceso a educación de calidad sin importar la ubicación geográfica.</a:t>
            </a:r>
            <a:endParaRPr/>
          </a:p>
        </p:txBody>
      </p:sp>
      <p:sp>
        <p:nvSpPr>
          <p:cNvPr id="63" name="Google Shape;63;p14"/>
          <p:cNvSpPr txBox="1"/>
          <p:nvPr/>
        </p:nvSpPr>
        <p:spPr>
          <a:xfrm>
            <a:off x="5672550" y="2615825"/>
            <a:ext cx="34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p:txBody>
      </p:sp>
      <p:pic>
        <p:nvPicPr>
          <p:cNvPr id="64" name="Google Shape;64;p14"/>
          <p:cNvPicPr preferRelativeResize="0"/>
          <p:nvPr/>
        </p:nvPicPr>
        <p:blipFill>
          <a:blip r:embed="rId3">
            <a:alphaModFix/>
          </a:blip>
          <a:stretch>
            <a:fillRect/>
          </a:stretch>
        </p:blipFill>
        <p:spPr>
          <a:xfrm>
            <a:off x="6657150" y="80363"/>
            <a:ext cx="2320300" cy="122597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CAMBIOS ECONÓMICOS</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x-none"/>
              <a:t>GLOBALIZACION:La globalización ha permitido que las economías de diferentes países estén más interrelacionadas, facilitando el comercio internacional y el flujo de capitales.</a:t>
            </a:r>
            <a:endParaRPr/>
          </a:p>
          <a:p>
            <a:pPr marL="0" lvl="0" indent="0" algn="l" rtl="0">
              <a:spcBef>
                <a:spcPts val="1200"/>
              </a:spcBef>
              <a:spcAft>
                <a:spcPts val="0"/>
              </a:spcAft>
              <a:buNone/>
            </a:pPr>
            <a:r>
              <a:rPr lang="x-none"/>
              <a:t>TRATADOS COMERCIALES INTERNACIONALES:</a:t>
            </a:r>
            <a:endParaRPr/>
          </a:p>
          <a:p>
            <a:pPr marL="0" lvl="0" indent="0" algn="l" rtl="0">
              <a:spcBef>
                <a:spcPts val="1200"/>
              </a:spcBef>
              <a:spcAft>
                <a:spcPts val="0"/>
              </a:spcAft>
              <a:buNone/>
            </a:pPr>
            <a:r>
              <a:rPr lang="x-none"/>
              <a:t>*Aumento del Comercio Internacional</a:t>
            </a:r>
            <a:endParaRPr/>
          </a:p>
          <a:p>
            <a:pPr marL="0" lvl="0" indent="0" algn="l" rtl="0">
              <a:spcBef>
                <a:spcPts val="1200"/>
              </a:spcBef>
              <a:spcAft>
                <a:spcPts val="0"/>
              </a:spcAft>
              <a:buNone/>
            </a:pPr>
            <a:r>
              <a:rPr lang="x-none"/>
              <a:t>*Inversión Extranjera Directa</a:t>
            </a:r>
            <a:endParaRPr/>
          </a:p>
          <a:p>
            <a:pPr marL="0" lvl="0" indent="0" algn="l" rtl="0">
              <a:spcBef>
                <a:spcPts val="1200"/>
              </a:spcBef>
              <a:spcAft>
                <a:spcPts val="1200"/>
              </a:spcAft>
              <a:buNone/>
            </a:pPr>
            <a:r>
              <a:rPr lang="x-none"/>
              <a:t>*Impacto en el Empleo</a:t>
            </a:r>
            <a:endParaRPr/>
          </a:p>
        </p:txBody>
      </p:sp>
      <p:pic>
        <p:nvPicPr>
          <p:cNvPr id="71" name="Google Shape;71;p15"/>
          <p:cNvPicPr preferRelativeResize="0"/>
          <p:nvPr/>
        </p:nvPicPr>
        <p:blipFill>
          <a:blip r:embed="rId3">
            <a:alphaModFix/>
          </a:blip>
          <a:stretch>
            <a:fillRect/>
          </a:stretch>
        </p:blipFill>
        <p:spPr>
          <a:xfrm>
            <a:off x="5626438" y="2949625"/>
            <a:ext cx="2828925" cy="161925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CAMBIOS EN LA FORMA QUE NOS COMUNICAMOS</a:t>
            </a:r>
            <a:endParaRPr/>
          </a:p>
        </p:txBody>
      </p:sp>
      <p:sp>
        <p:nvSpPr>
          <p:cNvPr id="77" name="Google Shape;77;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x-none"/>
              <a:t>SOBRE-INFORMACIÓN:Con el acceso a internet, nos enfrentamos a una avalancha de información, lo que puede dificultar discernir lo relevante de lo trivial.</a:t>
            </a:r>
            <a:endParaRPr/>
          </a:p>
          <a:p>
            <a:pPr marL="0" lvl="0" indent="0" algn="l" rtl="0">
              <a:spcBef>
                <a:spcPts val="1200"/>
              </a:spcBef>
              <a:spcAft>
                <a:spcPts val="0"/>
              </a:spcAft>
              <a:buNone/>
            </a:pPr>
            <a:r>
              <a:rPr lang="x-none"/>
              <a:t>HIPER-SOCIALIZACIÓN: Esta ansiedad por estar al tanto de lo que hacen los demás puede llevar a una búsqueda constante de validación a través de "likes" y comentarios.</a:t>
            </a:r>
            <a:endParaRPr/>
          </a:p>
          <a:p>
            <a:pPr marL="0" lvl="0" indent="0" algn="l" rtl="0">
              <a:spcBef>
                <a:spcPts val="1200"/>
              </a:spcBef>
              <a:spcAft>
                <a:spcPts val="1200"/>
              </a:spcAft>
              <a:buNone/>
            </a:pPr>
            <a:r>
              <a:rPr lang="x-none"/>
              <a:t>DESHUMANIZACIÓN:La comunicación digital puede llevar a una reducción en la empatía, ya que no vemos las reacciones emocionales de los demás al interactuar.</a:t>
            </a:r>
            <a:endParaRPr/>
          </a:p>
        </p:txBody>
      </p:sp>
      <p:pic>
        <p:nvPicPr>
          <p:cNvPr id="78" name="Google Shape;78;p16"/>
          <p:cNvPicPr preferRelativeResize="0"/>
          <p:nvPr/>
        </p:nvPicPr>
        <p:blipFill>
          <a:blip r:embed="rId3">
            <a:alphaModFix/>
          </a:blip>
          <a:stretch>
            <a:fillRect/>
          </a:stretch>
        </p:blipFill>
        <p:spPr>
          <a:xfrm>
            <a:off x="6661500" y="70880"/>
            <a:ext cx="2170801" cy="124492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CÓMO SE TRANSFORMA EL MUNDO </a:t>
            </a:r>
            <a:endParaRPr/>
          </a:p>
        </p:txBody>
      </p:sp>
      <p:sp>
        <p:nvSpPr>
          <p:cNvPr id="84" name="Google Shape;84;p17"/>
          <p:cNvSpPr txBox="1">
            <a:spLocks noGrp="1"/>
          </p:cNvSpPr>
          <p:nvPr>
            <p:ph type="body" idx="1"/>
          </p:nvPr>
        </p:nvSpPr>
        <p:spPr>
          <a:xfrm>
            <a:off x="138600" y="1190350"/>
            <a:ext cx="9005400" cy="37182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x-none"/>
              <a:t>LA ELECTRICIDAD:La electricidad transformó nuestros hogares, facilitando el uso de electrodomésticos y mejorando la calidad de vida.</a:t>
            </a:r>
            <a:endParaRPr/>
          </a:p>
          <a:p>
            <a:pPr marL="0" lvl="0" indent="0" algn="l" rtl="0">
              <a:spcBef>
                <a:spcPts val="1200"/>
              </a:spcBef>
              <a:spcAft>
                <a:spcPts val="0"/>
              </a:spcAft>
              <a:buNone/>
            </a:pPr>
            <a:r>
              <a:rPr lang="x-none"/>
              <a:t>EL TELÉFONO: Facilitó el comercio y las relaciones internacionales, conectando a personas y empresas de todo el mundo.</a:t>
            </a:r>
            <a:endParaRPr/>
          </a:p>
          <a:p>
            <a:pPr marL="0" lvl="0" indent="0" algn="l" rtl="0">
              <a:spcBef>
                <a:spcPts val="1200"/>
              </a:spcBef>
              <a:spcAft>
                <a:spcPts val="0"/>
              </a:spcAft>
              <a:buNone/>
            </a:pPr>
            <a:r>
              <a:rPr lang="x-none"/>
              <a:t>LAS COMPUTADORAS:Transformaron los entornos laborales y educativos, facilitando desde el teletrabajo hasta el aprendizaje en línea.</a:t>
            </a:r>
            <a:endParaRPr/>
          </a:p>
          <a:p>
            <a:pPr marL="0" lvl="0" indent="0" algn="l" rtl="0">
              <a:spcBef>
                <a:spcPts val="1200"/>
              </a:spcBef>
              <a:spcAft>
                <a:spcPts val="0"/>
              </a:spcAft>
              <a:buNone/>
            </a:pPr>
            <a:r>
              <a:rPr lang="x-none"/>
              <a:t>INTERNET: Cambió cómo interactuamos socialmente, creando nuevas formas de conexión a través de plataformas digitales</a:t>
            </a:r>
            <a:endParaRPr/>
          </a:p>
          <a:p>
            <a:pPr marL="0" lvl="0" indent="0" algn="l" rtl="0">
              <a:spcBef>
                <a:spcPts val="1200"/>
              </a:spcBef>
              <a:spcAft>
                <a:spcPts val="0"/>
              </a:spcAft>
              <a:buNone/>
            </a:pPr>
            <a:r>
              <a:rPr lang="x-none"/>
              <a:t>TELECOMUNICACIONES:Facilitaron el comercio internacional y la expansión de mercados globales.</a:t>
            </a:r>
            <a:endParaRPr/>
          </a:p>
          <a:p>
            <a:pPr marL="0" lvl="0" indent="0" algn="l" rtl="0">
              <a:spcBef>
                <a:spcPts val="1200"/>
              </a:spcBef>
              <a:spcAft>
                <a:spcPts val="0"/>
              </a:spcAft>
              <a:buNone/>
            </a:pPr>
            <a:r>
              <a:rPr lang="x-none"/>
              <a:t>AUTOMATIZACIÓN INDUSTRIAL: La automatización ha permitido aumentar la producción y reducir costos en diversas industrias, mejorando la eficiencia operativa.</a:t>
            </a:r>
            <a:endParaRPr/>
          </a:p>
          <a:p>
            <a:pPr marL="0" lvl="0" indent="0" algn="l" rtl="0">
              <a:spcBef>
                <a:spcPts val="1200"/>
              </a:spcBef>
              <a:spcAft>
                <a:spcPts val="0"/>
              </a:spcAft>
              <a:buNone/>
            </a:pPr>
            <a:r>
              <a:rPr lang="x-none"/>
              <a:t>EL SOFTWARE:ha impulsado innovaciones en casi todos los sectores, desde la salud hasta los servicios financieros.</a:t>
            </a:r>
            <a:endParaRPr/>
          </a:p>
          <a:p>
            <a:pPr marL="0" lvl="0" indent="0" algn="l" rtl="0">
              <a:spcBef>
                <a:spcPts val="1200"/>
              </a:spcBef>
              <a:spcAft>
                <a:spcPts val="1200"/>
              </a:spcAft>
              <a:buNone/>
            </a:pPr>
            <a:endParaRPr/>
          </a:p>
        </p:txBody>
      </p:sp>
      <p:pic>
        <p:nvPicPr>
          <p:cNvPr id="85" name="Google Shape;85;p17"/>
          <p:cNvPicPr preferRelativeResize="0"/>
          <p:nvPr/>
        </p:nvPicPr>
        <p:blipFill>
          <a:blip r:embed="rId3">
            <a:alphaModFix/>
          </a:blip>
          <a:stretch>
            <a:fillRect/>
          </a:stretch>
        </p:blipFill>
        <p:spPr>
          <a:xfrm>
            <a:off x="5934925" y="98175"/>
            <a:ext cx="3132525" cy="119035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x-none"/>
              <a:t>PLATAFORMA ABIERTA DE HARDWARE PARA CONSTRUIR PROTOTIPOS</a:t>
            </a:r>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DESCRIPCIÓN DE ARDUINO UNO </a:t>
            </a:r>
            <a:endParaRPr/>
          </a:p>
          <a:p>
            <a:pPr marL="0" lvl="0" indent="0" algn="l" rtl="0">
              <a:spcBef>
                <a:spcPts val="0"/>
              </a:spcBef>
              <a:spcAft>
                <a:spcPts val="0"/>
              </a:spcAft>
              <a:buNone/>
            </a:pPr>
            <a:endParaRPr/>
          </a:p>
        </p:txBody>
      </p:sp>
      <p:sp>
        <p:nvSpPr>
          <p:cNvPr id="96" name="Google Shape;96;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x-none"/>
              <a:t>¿Qué es?Es una placa de desarrollo muy popular que se utiliza para crear proyectos de electrónica y programación</a:t>
            </a:r>
            <a:endParaRPr dirty="0"/>
          </a:p>
          <a:p>
            <a:pPr marL="0" lvl="0" indent="0" algn="l" rtl="0">
              <a:spcBef>
                <a:spcPts val="1200"/>
              </a:spcBef>
              <a:spcAft>
                <a:spcPts val="0"/>
              </a:spcAft>
              <a:buNone/>
            </a:pPr>
            <a:r>
              <a:rPr lang="x-none"/>
              <a:t>¿Cómo se utiliza?</a:t>
            </a:r>
            <a:endParaRPr dirty="0"/>
          </a:p>
          <a:p>
            <a:pPr marL="0" lvl="0" indent="0" algn="l" rtl="0">
              <a:spcBef>
                <a:spcPts val="1200"/>
              </a:spcBef>
              <a:spcAft>
                <a:spcPts val="0"/>
              </a:spcAft>
              <a:buNone/>
            </a:pPr>
            <a:r>
              <a:rPr lang="x-none"/>
              <a:t>*Instala el software      *Conecta la placa      *Selecciona la placa y el puerto</a:t>
            </a:r>
            <a:endParaRPr dirty="0"/>
          </a:p>
          <a:p>
            <a:pPr marL="0" lvl="0" indent="0" algn="l" rtl="0">
              <a:spcBef>
                <a:spcPts val="1200"/>
              </a:spcBef>
              <a:spcAft>
                <a:spcPts val="0"/>
              </a:spcAft>
              <a:buNone/>
            </a:pPr>
            <a:r>
              <a:rPr lang="x-none"/>
              <a:t>*Escribe tu código        *Cargar el código   *Prueba tu proyecto</a:t>
            </a:r>
            <a:endParaRPr dirty="0"/>
          </a:p>
          <a:p>
            <a:pPr marL="0" lvl="0" indent="0" algn="l" rtl="0">
              <a:spcBef>
                <a:spcPts val="1200"/>
              </a:spcBef>
              <a:spcAft>
                <a:spcPts val="0"/>
              </a:spcAft>
              <a:buNone/>
            </a:pPr>
            <a:r>
              <a:rPr lang="x-none"/>
              <a:t>¿En dónde se puede aplicar?</a:t>
            </a:r>
            <a:endParaRPr dirty="0"/>
          </a:p>
          <a:p>
            <a:pPr marL="0" lvl="0" indent="0" algn="l" rtl="0">
              <a:spcBef>
                <a:spcPts val="1200"/>
              </a:spcBef>
              <a:spcAft>
                <a:spcPts val="0"/>
              </a:spcAft>
              <a:buNone/>
            </a:pPr>
            <a:r>
              <a:rPr lang="x-none"/>
              <a:t>*Proyectos de robótica    *Automatización del hogar  * Otros mas </a:t>
            </a:r>
            <a:endParaRPr dirty="0"/>
          </a:p>
          <a:p>
            <a:pPr marL="0" lvl="0" indent="0" algn="l" rtl="0">
              <a:spcBef>
                <a:spcPts val="1200"/>
              </a:spcBef>
              <a:spcAft>
                <a:spcPts val="0"/>
              </a:spcAft>
              <a:buNone/>
            </a:pPr>
            <a:r>
              <a:rPr lang="x-none"/>
              <a:t>Automatización del hogar:</a:t>
            </a:r>
            <a:endParaRPr dirty="0"/>
          </a:p>
          <a:p>
            <a:pPr marL="0" lvl="0" indent="0" algn="l" rtl="0">
              <a:spcBef>
                <a:spcPts val="1200"/>
              </a:spcBef>
              <a:spcAft>
                <a:spcPts val="0"/>
              </a:spcAft>
              <a:buNone/>
            </a:pPr>
            <a:r>
              <a:rPr lang="x-none"/>
              <a:t>*Semáforo controlado por Arduino  *Control remoto para un coche  *Luces LED interactivas</a:t>
            </a:r>
            <a:endParaRPr dirty="0"/>
          </a:p>
          <a:p>
            <a:pPr marL="0" lvl="0" indent="0" algn="l" rtl="0">
              <a:spcBef>
                <a:spcPts val="1200"/>
              </a:spcBef>
              <a:spcAft>
                <a:spcPts val="1200"/>
              </a:spcAft>
              <a:buNone/>
            </a:pP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646" y="0"/>
            <a:ext cx="1857299" cy="132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Principales usos de Arduino Uno</a:t>
            </a:r>
            <a:endParaRPr/>
          </a:p>
        </p:txBody>
      </p:sp>
      <p:sp>
        <p:nvSpPr>
          <p:cNvPr id="102" name="Google Shape;102;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x-none"/>
              <a:t>Construcción de prototipos:</a:t>
            </a:r>
            <a:endParaRPr/>
          </a:p>
          <a:p>
            <a:pPr marL="0" lvl="0" indent="0" algn="l" rtl="0">
              <a:spcBef>
                <a:spcPts val="1200"/>
              </a:spcBef>
              <a:spcAft>
                <a:spcPts val="0"/>
              </a:spcAft>
              <a:buNone/>
            </a:pPr>
            <a:r>
              <a:rPr lang="x-none"/>
              <a:t>Prototipo de dispositivo IoT</a:t>
            </a:r>
            <a:endParaRPr/>
          </a:p>
          <a:p>
            <a:pPr marL="0" lvl="0" indent="0" algn="l" rtl="0">
              <a:spcBef>
                <a:spcPts val="1200"/>
              </a:spcBef>
              <a:spcAft>
                <a:spcPts val="0"/>
              </a:spcAft>
              <a:buNone/>
            </a:pPr>
            <a:endParaRPr/>
          </a:p>
          <a:p>
            <a:pPr marL="0" lvl="0" indent="0" algn="l" rtl="0">
              <a:spcBef>
                <a:spcPts val="1200"/>
              </a:spcBef>
              <a:spcAft>
                <a:spcPts val="0"/>
              </a:spcAft>
              <a:buNone/>
            </a:pPr>
            <a:r>
              <a:rPr lang="x-none"/>
              <a:t>Robots:</a:t>
            </a:r>
            <a:endParaRPr/>
          </a:p>
          <a:p>
            <a:pPr marL="0" lvl="0" indent="0" algn="l" rtl="0">
              <a:spcBef>
                <a:spcPts val="1200"/>
              </a:spcBef>
              <a:spcAft>
                <a:spcPts val="0"/>
              </a:spcAft>
              <a:buNone/>
            </a:pPr>
            <a:r>
              <a:rPr lang="x-none"/>
              <a:t>Robot seguidor de línea</a:t>
            </a:r>
            <a:endParaRPr/>
          </a:p>
          <a:p>
            <a:pPr marL="0" lvl="0" indent="0" algn="l" rtl="0">
              <a:spcBef>
                <a:spcPts val="1200"/>
              </a:spcBef>
              <a:spcAft>
                <a:spcPts val="0"/>
              </a:spcAft>
              <a:buNone/>
            </a:pPr>
            <a:endParaRPr/>
          </a:p>
          <a:p>
            <a:pPr marL="0" lvl="0" indent="0" algn="l" rtl="0">
              <a:spcBef>
                <a:spcPts val="1200"/>
              </a:spcBef>
              <a:spcAft>
                <a:spcPts val="0"/>
              </a:spcAft>
              <a:buNone/>
            </a:pPr>
            <a:r>
              <a:rPr lang="x-none"/>
              <a:t>Juegos:</a:t>
            </a:r>
            <a:endParaRPr/>
          </a:p>
          <a:p>
            <a:pPr marL="0" lvl="0" indent="0" algn="l" rtl="0">
              <a:spcBef>
                <a:spcPts val="1200"/>
              </a:spcBef>
              <a:spcAft>
                <a:spcPts val="0"/>
              </a:spcAft>
              <a:buNone/>
            </a:pPr>
            <a:r>
              <a:rPr lang="x-none"/>
              <a:t>Juego de luces LED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965" y="1260628"/>
            <a:ext cx="3662142" cy="274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x-none"/>
              <a:t>Ambiente gráfico de programación</a:t>
            </a:r>
            <a:endParaRPr/>
          </a:p>
        </p:txBody>
      </p:sp>
      <p:sp>
        <p:nvSpPr>
          <p:cNvPr id="108" name="Google Shape;108;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x-none"/>
              <a:t>¿Qué es?Es un entorno que permite a los programadores desarrollar aplicaciones que manejan información geoespacial</a:t>
            </a:r>
            <a:endParaRPr dirty="0"/>
          </a:p>
          <a:p>
            <a:pPr marL="0" lvl="0" indent="0" algn="l" rtl="0">
              <a:spcBef>
                <a:spcPts val="1200"/>
              </a:spcBef>
              <a:spcAft>
                <a:spcPts val="0"/>
              </a:spcAft>
              <a:buNone/>
            </a:pPr>
            <a:r>
              <a:rPr lang="x-none"/>
              <a:t>¿En dónde se utiliza? Sistemas de Información Geográfica,Desarrollo de aplicaciones móviles,Análisis de datos espaciales</a:t>
            </a:r>
            <a:endParaRPr dirty="0"/>
          </a:p>
          <a:p>
            <a:pPr marL="0" lvl="0" indent="0" algn="l" rtl="0">
              <a:spcBef>
                <a:spcPts val="1200"/>
              </a:spcBef>
              <a:spcAft>
                <a:spcPts val="0"/>
              </a:spcAft>
              <a:buNone/>
            </a:pPr>
            <a:r>
              <a:rPr lang="x-none"/>
              <a:t>Ejemplos:</a:t>
            </a:r>
            <a:endParaRPr dirty="0"/>
          </a:p>
          <a:p>
            <a:pPr marL="0" lvl="0" indent="0" algn="l" rtl="0">
              <a:spcBef>
                <a:spcPts val="1200"/>
              </a:spcBef>
              <a:spcAft>
                <a:spcPts val="0"/>
              </a:spcAft>
              <a:buNone/>
            </a:pPr>
            <a:r>
              <a:rPr lang="x-none"/>
              <a:t>QGIS</a:t>
            </a:r>
            <a:endParaRPr dirty="0"/>
          </a:p>
          <a:p>
            <a:pPr marL="0" lvl="0" indent="0" algn="l" rtl="0">
              <a:spcBef>
                <a:spcPts val="1200"/>
              </a:spcBef>
              <a:spcAft>
                <a:spcPts val="0"/>
              </a:spcAft>
              <a:buNone/>
            </a:pPr>
            <a:r>
              <a:rPr lang="x-none"/>
              <a:t>QGIS</a:t>
            </a:r>
            <a:endParaRPr dirty="0"/>
          </a:p>
          <a:p>
            <a:pPr marL="0" lvl="0" indent="0" algn="l" rtl="0">
              <a:spcBef>
                <a:spcPts val="1200"/>
              </a:spcBef>
              <a:spcAft>
                <a:spcPts val="1200"/>
              </a:spcAft>
              <a:buNone/>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548" y="2969659"/>
            <a:ext cx="2514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Presentación en pantalla (16:9)</PresentationFormat>
  <Paragraphs>61</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Source Code Pro</vt:lpstr>
      <vt:lpstr>Amatic SC</vt:lpstr>
      <vt:lpstr>Beach Day</vt:lpstr>
      <vt:lpstr>Presentación de PowerPoint</vt:lpstr>
      <vt:lpstr>cambios sociales y culturales  </vt:lpstr>
      <vt:lpstr>CAMBIOS ECONÓMICOS</vt:lpstr>
      <vt:lpstr>CAMBIOS EN LA FORMA QUE NOS COMUNICAMOS</vt:lpstr>
      <vt:lpstr>CÓMO SE TRANSFORMA EL MUNDO </vt:lpstr>
      <vt:lpstr>PLATAFORMA ABIERTA DE HARDWARE PARA CONSTRUIR PROTOTIPOS</vt:lpstr>
      <vt:lpstr>DESCRIPCIÓN DE ARDUINO UNO  </vt:lpstr>
      <vt:lpstr>Principales usos de Arduino Uno</vt:lpstr>
      <vt:lpstr>Ambiente gráfico de programación</vt:lpstr>
      <vt:lpstr>Software IDE Arduino</vt:lpstr>
      <vt:lpstr>Controlar el hardware de Arduino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profesor3</dc:creator>
  <cp:lastModifiedBy>profesor3</cp:lastModifiedBy>
  <cp:revision>1</cp:revision>
  <dcterms:modified xsi:type="dcterms:W3CDTF">2024-09-24T13:45:49Z</dcterms:modified>
</cp:coreProperties>
</file>